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5" r:id="rId6"/>
    <p:sldId id="268" r:id="rId7"/>
    <p:sldId id="270" r:id="rId8"/>
    <p:sldId id="273" r:id="rId9"/>
    <p:sldId id="276" r:id="rId10"/>
    <p:sldId id="282" r:id="rId11"/>
    <p:sldId id="283" r:id="rId12"/>
    <p:sldId id="284" r:id="rId13"/>
    <p:sldId id="285" r:id="rId14"/>
    <p:sldId id="287" r:id="rId15"/>
    <p:sldId id="288" r:id="rId16"/>
    <p:sldId id="286" r:id="rId17"/>
    <p:sldId id="263" r:id="rId18"/>
    <p:sldId id="271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>
      <p:cViewPr varScale="1">
        <p:scale>
          <a:sx n="82" d="100"/>
          <a:sy n="82" d="100"/>
        </p:scale>
        <p:origin x="557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jo Jojo" userId="ee296ea31aadd112" providerId="LiveId" clId="{F4091052-8AFD-448F-8724-C694F6DFCAEC}"/>
    <pc:docChg chg="custSel modSld">
      <pc:chgData name="Mojo Jojo" userId="ee296ea31aadd112" providerId="LiveId" clId="{F4091052-8AFD-448F-8724-C694F6DFCAEC}" dt="2024-05-12T12:25:00.327" v="47" actId="20577"/>
      <pc:docMkLst>
        <pc:docMk/>
      </pc:docMkLst>
      <pc:sldChg chg="modSp mod">
        <pc:chgData name="Mojo Jojo" userId="ee296ea31aadd112" providerId="LiveId" clId="{F4091052-8AFD-448F-8724-C694F6DFCAEC}" dt="2024-05-12T12:20:29.859" v="4" actId="1076"/>
        <pc:sldMkLst>
          <pc:docMk/>
          <pc:sldMk cId="1405850135" sldId="263"/>
        </pc:sldMkLst>
        <pc:spChg chg="mod">
          <ac:chgData name="Mojo Jojo" userId="ee296ea31aadd112" providerId="LiveId" clId="{F4091052-8AFD-448F-8724-C694F6DFCAEC}" dt="2024-05-12T12:20:29.859" v="4" actId="1076"/>
          <ac:spMkLst>
            <pc:docMk/>
            <pc:sldMk cId="1405850135" sldId="263"/>
            <ac:spMk id="4" creationId="{DD630EE2-9B35-080C-5FC3-A6DCA50B9D31}"/>
          </ac:spMkLst>
        </pc:spChg>
      </pc:sldChg>
      <pc:sldChg chg="modSp mod">
        <pc:chgData name="Mojo Jojo" userId="ee296ea31aadd112" providerId="LiveId" clId="{F4091052-8AFD-448F-8724-C694F6DFCAEC}" dt="2024-05-12T12:17:00.948" v="1" actId="1076"/>
        <pc:sldMkLst>
          <pc:docMk/>
          <pc:sldMk cId="2270974375" sldId="273"/>
        </pc:sldMkLst>
        <pc:spChg chg="mod">
          <ac:chgData name="Mojo Jojo" userId="ee296ea31aadd112" providerId="LiveId" clId="{F4091052-8AFD-448F-8724-C694F6DFCAEC}" dt="2024-05-12T12:17:00.948" v="1" actId="1076"/>
          <ac:spMkLst>
            <pc:docMk/>
            <pc:sldMk cId="2270974375" sldId="273"/>
            <ac:spMk id="3" creationId="{85E36D64-1438-B46D-67ED-F7E52EDF685B}"/>
          </ac:spMkLst>
        </pc:spChg>
      </pc:sldChg>
      <pc:sldChg chg="modSp mod">
        <pc:chgData name="Mojo Jojo" userId="ee296ea31aadd112" providerId="LiveId" clId="{F4091052-8AFD-448F-8724-C694F6DFCAEC}" dt="2024-05-12T12:19:31.032" v="2" actId="1076"/>
        <pc:sldMkLst>
          <pc:docMk/>
          <pc:sldMk cId="3425496400" sldId="282"/>
        </pc:sldMkLst>
        <pc:spChg chg="mod">
          <ac:chgData name="Mojo Jojo" userId="ee296ea31aadd112" providerId="LiveId" clId="{F4091052-8AFD-448F-8724-C694F6DFCAEC}" dt="2024-05-12T12:19:31.032" v="2" actId="1076"/>
          <ac:spMkLst>
            <pc:docMk/>
            <pc:sldMk cId="3425496400" sldId="282"/>
            <ac:spMk id="7" creationId="{00000000-0000-0000-0000-000000000000}"/>
          </ac:spMkLst>
        </pc:spChg>
      </pc:sldChg>
      <pc:sldChg chg="modSp mod">
        <pc:chgData name="Mojo Jojo" userId="ee296ea31aadd112" providerId="LiveId" clId="{F4091052-8AFD-448F-8724-C694F6DFCAEC}" dt="2024-05-12T12:25:00.327" v="47" actId="20577"/>
        <pc:sldMkLst>
          <pc:docMk/>
          <pc:sldMk cId="3840884572" sldId="288"/>
        </pc:sldMkLst>
        <pc:spChg chg="mod">
          <ac:chgData name="Mojo Jojo" userId="ee296ea31aadd112" providerId="LiveId" clId="{F4091052-8AFD-448F-8724-C694F6DFCAEC}" dt="2024-05-12T12:25:00.327" v="47" actId="20577"/>
          <ac:spMkLst>
            <pc:docMk/>
            <pc:sldMk cId="3840884572" sldId="288"/>
            <ac:spMk id="2" creationId="{23FC2C3D-1787-A74D-26CF-44BE2BF2400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 custT="1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Fitness app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 dirty="0"/>
        </a:p>
      </dgm:t>
    </dgm:pt>
    <dgm:pt modelId="{8EC937D8-BD76-4A12-A3E5-900D5C1E2E05}">
      <dgm:prSet phldrT="[Text]" custT="1"/>
      <dgm:spPr/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Health app</a:t>
          </a:r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 dirty="0"/>
        </a:p>
      </dgm:t>
    </dgm:pt>
    <dgm:pt modelId="{7133ECF5-4190-4604-AA2F-03C9A0A9210F}">
      <dgm:prSet phldrT="[Text]" custT="1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Health export 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124EF20B-D98C-45B2-BB13-7B93B5373CEB}" type="pres">
      <dgm:prSet presAssocID="{CD7942A0-B7D2-4B14-8FEA-55FC702F5BE7}" presName="ThreeNodes_1" presStyleLbl="node1" presStyleIdx="0" presStyleCnt="3">
        <dgm:presLayoutVars>
          <dgm:bulletEnabled val="1"/>
        </dgm:presLayoutVars>
      </dgm:prSet>
      <dgm:spPr/>
    </dgm:pt>
    <dgm:pt modelId="{CA544AF7-F7B2-4CA5-9251-B4CDB8D06634}" type="pres">
      <dgm:prSet presAssocID="{CD7942A0-B7D2-4B14-8FEA-55FC702F5BE7}" presName="ThreeNodes_2" presStyleLbl="node1" presStyleIdx="1" presStyleCnt="3">
        <dgm:presLayoutVars>
          <dgm:bulletEnabled val="1"/>
        </dgm:presLayoutVars>
      </dgm:prSet>
      <dgm:spPr/>
    </dgm:pt>
    <dgm:pt modelId="{2AE92D3F-F0FA-45DD-BB60-4C6FBC6BC016}" type="pres">
      <dgm:prSet presAssocID="{CD7942A0-B7D2-4B14-8FEA-55FC702F5BE7}" presName="ThreeNodes_3" presStyleLbl="node1" presStyleIdx="2" presStyleCnt="3" custLinFactNeighborX="-583" custLinFactNeighborY="-1191">
        <dgm:presLayoutVars>
          <dgm:bulletEnabled val="1"/>
        </dgm:presLayoutVars>
      </dgm:prSet>
      <dgm:spPr/>
    </dgm:pt>
    <dgm:pt modelId="{9CA877D8-99F8-40A0-89E9-59A61C9A70F4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</dgm:pt>
    <dgm:pt modelId="{62643EF2-016C-41F1-8CBC-398422A85727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A89A138-BC1A-490F-935E-2EC3F74E8E18}" type="presOf" srcId="{7133ECF5-4190-4604-AA2F-03C9A0A9210F}" destId="{2AE92D3F-F0FA-45DD-BB60-4C6FBC6BC016}" srcOrd="0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8A063A46-8F8D-405A-B2D6-6495FA638F46}" type="presOf" srcId="{8EC937D8-BD76-4A12-A3E5-900D5C1E2E05}" destId="{CA544AF7-F7B2-4CA5-9251-B4CDB8D06634}" srcOrd="0" destOrd="0" presId="urn:microsoft.com/office/officeart/2005/8/layout/vProcess5"/>
    <dgm:cxn modelId="{A071614A-8A85-47B2-A113-0652CAB9B428}" type="presOf" srcId="{095A5E99-E976-4550-8F80-53CC813F2F5A}" destId="{124EF20B-D98C-45B2-BB13-7B93B5373CEB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03E7038C-2CC0-496B-88A0-60396CDC31E4}" type="presOf" srcId="{7133ECF5-4190-4604-AA2F-03C9A0A9210F}" destId="{A31D264E-E285-4E5C-8EB7-762CD501BE72}" srcOrd="1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BB374C9D-646D-46E6-89B4-117F0E21BA34}" type="presOf" srcId="{8EC937D8-BD76-4A12-A3E5-900D5C1E2E05}" destId="{916C48CB-E452-4B79-A9B9-4C9A90B47960}" srcOrd="1" destOrd="0" presId="urn:microsoft.com/office/officeart/2005/8/layout/vProcess5"/>
    <dgm:cxn modelId="{12FC7FDE-4033-4970-A683-61DE6FA84E89}" type="presOf" srcId="{8877691F-1B60-4485-9174-DDEC7EE68B70}" destId="{9CA877D8-99F8-40A0-89E9-59A61C9A70F4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7C007CEB-6418-4EA7-9CB6-5B93D0C655E6}" type="presOf" srcId="{095A5E99-E976-4550-8F80-53CC813F2F5A}" destId="{7A2F6994-DA87-4497-BFC7-DD9D6EC5315F}" srcOrd="1" destOrd="0" presId="urn:microsoft.com/office/officeart/2005/8/layout/vProcess5"/>
    <dgm:cxn modelId="{6CF7D6F9-A5F2-48E3-AF5C-A2074559AE21}" type="presOf" srcId="{B3EFD4A5-9FA1-4ABE-B722-05162509509B}" destId="{62643EF2-016C-41F1-8CBC-398422A85727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8B17D3B-E670-4FE0-A845-244C702B8151}" type="presParOf" srcId="{1D84D8B6-AB32-4491-B5D2-EFE3D7668B88}" destId="{124EF20B-D98C-45B2-BB13-7B93B5373CEB}" srcOrd="1" destOrd="0" presId="urn:microsoft.com/office/officeart/2005/8/layout/vProcess5"/>
    <dgm:cxn modelId="{1E8E2D8B-A980-4080-A16E-1F74528DE4D0}" type="presParOf" srcId="{1D84D8B6-AB32-4491-B5D2-EFE3D7668B88}" destId="{CA544AF7-F7B2-4CA5-9251-B4CDB8D06634}" srcOrd="2" destOrd="0" presId="urn:microsoft.com/office/officeart/2005/8/layout/vProcess5"/>
    <dgm:cxn modelId="{7992440C-9F36-432D-90EE-E2A708CEB38B}" type="presParOf" srcId="{1D84D8B6-AB32-4491-B5D2-EFE3D7668B88}" destId="{2AE92D3F-F0FA-45DD-BB60-4C6FBC6BC016}" srcOrd="3" destOrd="0" presId="urn:microsoft.com/office/officeart/2005/8/layout/vProcess5"/>
    <dgm:cxn modelId="{DBE883B8-7D13-43BA-A456-8DBB93D30C93}" type="presParOf" srcId="{1D84D8B6-AB32-4491-B5D2-EFE3D7668B88}" destId="{9CA877D8-99F8-40A0-89E9-59A61C9A70F4}" srcOrd="4" destOrd="0" presId="urn:microsoft.com/office/officeart/2005/8/layout/vProcess5"/>
    <dgm:cxn modelId="{A3B9E6ED-FFD0-430E-B609-EBE8E75E7C44}" type="presParOf" srcId="{1D84D8B6-AB32-4491-B5D2-EFE3D7668B88}" destId="{62643EF2-016C-41F1-8CBC-398422A85727}" srcOrd="5" destOrd="0" presId="urn:microsoft.com/office/officeart/2005/8/layout/vProcess5"/>
    <dgm:cxn modelId="{278FE748-9C54-4E36-9203-E948DB63C99A}" type="presParOf" srcId="{1D84D8B6-AB32-4491-B5D2-EFE3D7668B88}" destId="{7A2F6994-DA87-4497-BFC7-DD9D6EC5315F}" srcOrd="6" destOrd="0" presId="urn:microsoft.com/office/officeart/2005/8/layout/vProcess5"/>
    <dgm:cxn modelId="{E81279B5-23BF-4F73-A353-8831FC04E9BC}" type="presParOf" srcId="{1D84D8B6-AB32-4491-B5D2-EFE3D7668B88}" destId="{916C48CB-E452-4B79-A9B9-4C9A90B47960}" srcOrd="7" destOrd="0" presId="urn:microsoft.com/office/officeart/2005/8/layout/vProcess5"/>
    <dgm:cxn modelId="{16289EC3-0C51-4B32-B6CC-FE8F7F6F6C76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EF20B-D98C-45B2-BB13-7B93B5373CEB}">
      <dsp:nvSpPr>
        <dsp:cNvPr id="0" name=""/>
        <dsp:cNvSpPr/>
      </dsp:nvSpPr>
      <dsp:spPr>
        <a:xfrm>
          <a:off x="0" y="0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Fitness app</a:t>
          </a:r>
        </a:p>
      </dsp:txBody>
      <dsp:txXfrm>
        <a:off x="39238" y="39238"/>
        <a:ext cx="2871019" cy="1261215"/>
      </dsp:txXfrm>
    </dsp:sp>
    <dsp:sp modelId="{CA544AF7-F7B2-4CA5-9251-B4CDB8D06634}">
      <dsp:nvSpPr>
        <dsp:cNvPr id="0" name=""/>
        <dsp:cNvSpPr/>
      </dsp:nvSpPr>
      <dsp:spPr>
        <a:xfrm>
          <a:off x="380880" y="1562972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Health app</a:t>
          </a:r>
        </a:p>
      </dsp:txBody>
      <dsp:txXfrm>
        <a:off x="420118" y="1602210"/>
        <a:ext cx="2986494" cy="1261215"/>
      </dsp:txXfrm>
    </dsp:sp>
    <dsp:sp modelId="{2AE92D3F-F0FA-45DD-BB60-4C6FBC6BC016}">
      <dsp:nvSpPr>
        <dsp:cNvPr id="0" name=""/>
        <dsp:cNvSpPr/>
      </dsp:nvSpPr>
      <dsp:spPr>
        <a:xfrm>
          <a:off x="736595" y="3109990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Health export </a:t>
          </a:r>
        </a:p>
      </dsp:txBody>
      <dsp:txXfrm>
        <a:off x="775833" y="3149228"/>
        <a:ext cx="2986494" cy="1261215"/>
      </dsp:txXfrm>
    </dsp:sp>
    <dsp:sp modelId="{9CA877D8-99F8-40A0-89E9-59A61C9A70F4}">
      <dsp:nvSpPr>
        <dsp:cNvPr id="0" name=""/>
        <dsp:cNvSpPr/>
      </dsp:nvSpPr>
      <dsp:spPr>
        <a:xfrm>
          <a:off x="3445850" y="1015932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3641780" y="1015932"/>
        <a:ext cx="478939" cy="655276"/>
      </dsp:txXfrm>
    </dsp:sp>
    <dsp:sp modelId="{62643EF2-016C-41F1-8CBC-398422A85727}">
      <dsp:nvSpPr>
        <dsp:cNvPr id="0" name=""/>
        <dsp:cNvSpPr/>
      </dsp:nvSpPr>
      <dsp:spPr>
        <a:xfrm>
          <a:off x="3826731" y="2569974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4022661" y="2569974"/>
        <a:ext cx="478939" cy="65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5/12/2024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5/12/2024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5/12/2024</a:t>
            </a:fld>
            <a:endParaRPr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5/12/2024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5/12/2024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5/12/2024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5/12/2024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5/12/2024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5/12/2024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5/12/2024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5/12/2024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5/12/2024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5/12/2024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5/12/2024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9/1/18/18188205/garmin-data-iceman-murder-mr-big-amazon-alexa" TargetMode="External"/><Relationship Id="rId2" Type="http://schemas.openxmlformats.org/officeDocument/2006/relationships/hyperlink" Target="https://www.nytimes.com/2017/04/27/nyregion/in-connecticut-murder-case-a-fitbit-is-a-silent-witness.html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4711" y="1299088"/>
            <a:ext cx="2819400" cy="528903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 of Cyber Security and Forensic Computing</a:t>
            </a:r>
            <a:b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College of Computer and Cyber Sciences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08412" y="3826450"/>
            <a:ext cx="4724400" cy="2819400"/>
          </a:xfrm>
        </p:spPr>
        <p:txBody>
          <a:bodyPr>
            <a:normAutofit fontScale="25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600" b="1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Digital Forensic -FC302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400" b="1" dirty="0">
                <a:solidFill>
                  <a:srgbClr val="2F549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Instructors</a:t>
            </a:r>
            <a:r>
              <a:rPr lang="en-US" sz="6400" dirty="0">
                <a:solidFill>
                  <a:srgbClr val="2F5496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Noura, Naveed, Wajiha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200" b="1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Students</a:t>
            </a:r>
            <a:r>
              <a:rPr lang="en-US" sz="620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Bashayer 4210396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Sara 4110003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Lobna 4110171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Rewaa 4110191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6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YOSRA 4110212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A2BEA-CA63-4B29-80DE-5C371F44A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991" y="169762"/>
            <a:ext cx="1386840" cy="1109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91B8F-0A33-DF35-04E5-3FA55219705A}"/>
              </a:ext>
            </a:extLst>
          </p:cNvPr>
          <p:cNvSpPr txBox="1"/>
          <p:nvPr/>
        </p:nvSpPr>
        <p:spPr>
          <a:xfrm>
            <a:off x="1636712" y="2661696"/>
            <a:ext cx="952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 of Data Collecting by Smartwatch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89012" y="149042"/>
            <a:ext cx="9677400" cy="109079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app view: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app, we can see the accurate location of the suspect during each exercise: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F4B15FA7-AC23-4274-91CF-59DC2CF7F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45819" r="-262"/>
          <a:stretch/>
        </p:blipFill>
        <p:spPr bwMode="auto">
          <a:xfrm>
            <a:off x="4395298" y="5245035"/>
            <a:ext cx="2414008" cy="14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DF4E7A2-F454-3F75-2B4C-56050366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069" y="1728954"/>
            <a:ext cx="2414008" cy="352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554EAD7-F605-B5F0-606F-F16FFEA9D8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6"/>
          <a:stretch/>
        </p:blipFill>
        <p:spPr bwMode="auto">
          <a:xfrm>
            <a:off x="1116880" y="1612964"/>
            <a:ext cx="2306692" cy="363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8B35CD3-6AE9-DD13-86F2-457A87EC40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61"/>
          <a:stretch/>
        </p:blipFill>
        <p:spPr bwMode="auto">
          <a:xfrm>
            <a:off x="1143673" y="5230607"/>
            <a:ext cx="2279900" cy="147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933EC-D30A-6B47-E4AE-20F6D5B9F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270" y="1760855"/>
            <a:ext cx="2379902" cy="3529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CABB9B-7547-7D98-FA47-8D8D1B8C37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889"/>
          <a:stretch/>
        </p:blipFill>
        <p:spPr>
          <a:xfrm>
            <a:off x="7773245" y="5289963"/>
            <a:ext cx="2419779" cy="126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8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21BDE-8390-E535-CA34-8A27B77A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533400"/>
            <a:ext cx="10360501" cy="6604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can see all locations prove that he was in the gym as he said: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BA149-B749-E991-D752-907708FE8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9" b="-1111"/>
          <a:stretch/>
        </p:blipFill>
        <p:spPr bwMode="auto">
          <a:xfrm>
            <a:off x="1187748" y="1371600"/>
            <a:ext cx="33972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AF6DC9-6F80-C837-707B-36F44546B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b="7407"/>
          <a:stretch/>
        </p:blipFill>
        <p:spPr bwMode="auto">
          <a:xfrm>
            <a:off x="4761776" y="1349829"/>
            <a:ext cx="339725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EE6A0B6-76F7-0A91-1EE8-5387EB7AC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0"/>
          <a:stretch/>
        </p:blipFill>
        <p:spPr bwMode="auto">
          <a:xfrm>
            <a:off x="8335804" y="1318727"/>
            <a:ext cx="339725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8FC651-7D87-F3DA-83B8-8EA8DE04300F}"/>
              </a:ext>
            </a:extLst>
          </p:cNvPr>
          <p:cNvSpPr/>
          <p:nvPr/>
        </p:nvSpPr>
        <p:spPr>
          <a:xfrm>
            <a:off x="9027620" y="2267339"/>
            <a:ext cx="19812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81C0EB-ABFF-B2A4-1DBB-1189CAF00B71}"/>
              </a:ext>
            </a:extLst>
          </p:cNvPr>
          <p:cNvSpPr/>
          <p:nvPr/>
        </p:nvSpPr>
        <p:spPr>
          <a:xfrm>
            <a:off x="5244981" y="2267339"/>
            <a:ext cx="19812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F18B5-D429-9FA7-F08E-0A77A7B817EE}"/>
              </a:ext>
            </a:extLst>
          </p:cNvPr>
          <p:cNvSpPr/>
          <p:nvPr/>
        </p:nvSpPr>
        <p:spPr>
          <a:xfrm>
            <a:off x="1732221" y="2256453"/>
            <a:ext cx="1981200" cy="10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821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2C3D-1787-A74D-26CF-44BE2BF2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762000"/>
            <a:ext cx="10515600" cy="4419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examining the smartwatch, investigators discovered that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the suspect, who works in the stable,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present in the gym from 15:45 to 17:10 during the incident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indicated by (GPS) data.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The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gym and the stable is a trip that takes approximately two hours. So, he managed to reach the stable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19:00 a few minutes before his owners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who discovered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crime only </a:t>
            </a:r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19:03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since we proved that he was exercising between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15:30 and 17:10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proves he is innocent.</a:t>
            </a:r>
          </a:p>
        </p:txBody>
      </p:sp>
    </p:spTree>
    <p:extLst>
      <p:ext uri="{BB962C8B-B14F-4D97-AF65-F5344CB8AC3E}">
        <p14:creationId xmlns:p14="http://schemas.microsoft.com/office/powerpoint/2010/main" val="38408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5E86-FE17-C1BC-C7E8-59BE6009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15" y="271708"/>
            <a:ext cx="8456929" cy="6604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 examples of data collected by the Apple watch: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4F4FC-3252-733E-6515-FC15221D9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331167"/>
            <a:ext cx="5078677" cy="362183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Energy Burned and duration.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Audio Exposure.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Headphone Audio Exposure.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pressure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of standing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 climbed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6FFC1-BA74-A502-6479-19967D1A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08" y="1066800"/>
            <a:ext cx="3593838" cy="1353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FB2DE-23FB-43C6-FA1A-A451A6367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748" y="4147459"/>
            <a:ext cx="3662753" cy="2187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D8C09C-68CD-6D60-825A-C33591F37572}"/>
              </a:ext>
            </a:extLst>
          </p:cNvPr>
          <p:cNvSpPr txBox="1"/>
          <p:nvPr/>
        </p:nvSpPr>
        <p:spPr>
          <a:xfrm>
            <a:off x="379412" y="4960353"/>
            <a:ext cx="716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Includes: (Source Name, version, device, value, and creation, start and end time</a:t>
            </a:r>
            <a:r>
              <a:rPr lang="en-US" sz="1600" dirty="0"/>
              <a:t>)</a:t>
            </a:r>
          </a:p>
        </p:txBody>
      </p:sp>
      <p:pic>
        <p:nvPicPr>
          <p:cNvPr id="9" name="Content Placeholder 1">
            <a:extLst>
              <a:ext uri="{FF2B5EF4-FFF2-40B4-BE49-F238E27FC236}">
                <a16:creationId xmlns:a16="http://schemas.microsoft.com/office/drawing/2014/main" id="{B4F0E36E-51ED-975A-59C7-DF11A4D842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7"/>
          <a:stretch/>
        </p:blipFill>
        <p:spPr bwMode="auto">
          <a:xfrm>
            <a:off x="7694608" y="2532745"/>
            <a:ext cx="3664893" cy="15027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319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95C25-2D4F-D81C-CB50-6BFE681C1B72}"/>
              </a:ext>
            </a:extLst>
          </p:cNvPr>
          <p:cNvSpPr txBox="1"/>
          <p:nvPr/>
        </p:nvSpPr>
        <p:spPr>
          <a:xfrm>
            <a:off x="4646612" y="418848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30EE2-9B35-080C-5FC3-A6DCA50B9D31}"/>
              </a:ext>
            </a:extLst>
          </p:cNvPr>
          <p:cNvSpPr txBox="1"/>
          <p:nvPr/>
        </p:nvSpPr>
        <p:spPr>
          <a:xfrm>
            <a:off x="1217612" y="1676400"/>
            <a:ext cx="10287000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Smartwatches, designed primarily for fitness tracking and activity monitoring, generate extensive user data, including body movements, biometric indicators like heart rate and energy burned, and GPS location tracking. This makes it a valuable source of evidence in criminal investigations, aiding in convicting or acquitting criminals. </a:t>
            </a:r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533400"/>
            <a:ext cx="4062942" cy="711200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9012" y="1498600"/>
            <a:ext cx="10820400" cy="482600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b="0" i="0" dirty="0">
                <a:effectLst/>
                <a:latin typeface="ElsevierGulliver"/>
              </a:rPr>
              <a:t>Hauser, In Connecticut Murder Case, a Fitbit Is a Silent Witness, </a:t>
            </a:r>
            <a:r>
              <a:rPr lang="en-US" b="0" i="1" dirty="0">
                <a:effectLst/>
                <a:latin typeface="ElsevierGulliver"/>
              </a:rPr>
              <a:t>New York Times</a:t>
            </a:r>
            <a:r>
              <a:rPr lang="en-US" b="0" i="0" dirty="0">
                <a:effectLst/>
                <a:latin typeface="ElsevierGulliver"/>
              </a:rPr>
              <a:t>, 2017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. </a:t>
            </a:r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Gulliver"/>
                <a:hlinkClick r:id="rId2"/>
              </a:rPr>
              <a:t>https://www.nytimes.com/2017/04/27/nyregion/in-connecticut-murder-case-a-fitbit-is-a-silent-witness.html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 </a:t>
            </a:r>
            <a:r>
              <a:rPr lang="en-US" b="0" i="0" dirty="0">
                <a:effectLst/>
                <a:latin typeface="ElsevierGulliver"/>
              </a:rPr>
              <a:t>(Accessed 4 May 2020).</a:t>
            </a:r>
          </a:p>
          <a:p>
            <a:pPr marL="457200" indent="-457200">
              <a:buAutoNum type="arabicPeriod"/>
            </a:pPr>
            <a:r>
              <a:rPr lang="en-US" b="0" i="0" dirty="0">
                <a:effectLst/>
                <a:latin typeface="ElsevierGulliver"/>
              </a:rPr>
              <a:t>M. Kelly, Garmin data used to convict British runner for the murder of two gangsters Verge. Com., 2019. </a:t>
            </a:r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Gulliver"/>
                <a:hlinkClick r:id="rId3"/>
              </a:rPr>
              <a:t>https://www.theverge.com/2019/1/18/18188205/garmin-data-iceman-murder-mr-big-amazon-alexa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 (</a:t>
            </a:r>
            <a:r>
              <a:rPr lang="en-US" b="0" i="0" dirty="0">
                <a:effectLst/>
                <a:latin typeface="ElsevierGulliver"/>
              </a:rPr>
              <a:t>Accessed 26 February2021).</a:t>
            </a:r>
          </a:p>
          <a:p>
            <a:pPr marL="457200" indent="-457200">
              <a:buAutoNum type="arabicPeriod"/>
            </a:pPr>
            <a:endParaRPr lang="en-US" dirty="0">
              <a:latin typeface="ElsevierGulliver"/>
            </a:endParaRPr>
          </a:p>
        </p:txBody>
      </p:sp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7612" y="2766349"/>
            <a:ext cx="4062942" cy="685800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7" name="Picture Placeholder 6" descr="A person using a smart watch&#10;&#10;Description automatically generated">
            <a:extLst>
              <a:ext uri="{FF2B5EF4-FFF2-40B4-BE49-F238E27FC236}">
                <a16:creationId xmlns:a16="http://schemas.microsoft.com/office/drawing/2014/main" id="{7E08350A-6219-212D-C7D5-E922F2F390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" r="5830" b="1"/>
          <a:stretch/>
        </p:blipFill>
        <p:spPr>
          <a:xfrm>
            <a:off x="5484971" y="584200"/>
            <a:ext cx="6094413" cy="558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Examples 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2133600"/>
            <a:ext cx="10360501" cy="35814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2017, forensic evidence from a Fitbit was crucial in the conviction of a man suspected of killing his wife in Connecticut, USA [1].</a:t>
            </a: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UK, data retrieved from a Garmin smartwatch was used to convict a British runner for the murder of two gangsters [2].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533400"/>
            <a:ext cx="9295129" cy="812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methodology used to collect and extract data: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2091691"/>
            <a:ext cx="5078677" cy="377952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Fitness app used to record health-related data collected by the Apple Watch. 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Health app is used to extract all the data collected by the Fitness app in XML format.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export is used to analyze the XML file extracted from the Health app and convert the XML file to CSV.</a:t>
            </a:r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8823614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colorful circle with black background&#10;&#10;Description automatically generated">
            <a:extLst>
              <a:ext uri="{FF2B5EF4-FFF2-40B4-BE49-F238E27FC236}">
                <a16:creationId xmlns:a16="http://schemas.microsoft.com/office/drawing/2014/main" id="{DC3BDD9E-8764-E7C3-3EE5-B766F5D22F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1828800"/>
            <a:ext cx="1047750" cy="1047750"/>
          </a:xfrm>
          <a:prstGeom prst="rect">
            <a:avLst/>
          </a:prstGeom>
        </p:spPr>
      </p:pic>
      <p:pic>
        <p:nvPicPr>
          <p:cNvPr id="8" name="Picture 7" descr="A heart on a white background&#10;&#10;Description automatically generated">
            <a:extLst>
              <a:ext uri="{FF2B5EF4-FFF2-40B4-BE49-F238E27FC236}">
                <a16:creationId xmlns:a16="http://schemas.microsoft.com/office/drawing/2014/main" id="{AFFF5502-EC6E-0B80-D8EE-366FC4D81F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r="23469"/>
          <a:stretch/>
        </p:blipFill>
        <p:spPr>
          <a:xfrm>
            <a:off x="8990012" y="3447875"/>
            <a:ext cx="1047750" cy="1067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C994B9-06BB-53B0-E37F-5DFB35F504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68"/>
          <a:stretch/>
        </p:blipFill>
        <p:spPr>
          <a:xfrm>
            <a:off x="9675812" y="5029200"/>
            <a:ext cx="1083807" cy="10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89012" y="325357"/>
            <a:ext cx="4646929" cy="38100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Effort Amount and Duration: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3F53103-F0F7-D3E4-6196-DA76830127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821094"/>
            <a:ext cx="7391400" cy="5711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E36D64-1438-B46D-67ED-F7E52EDF685B}"/>
              </a:ext>
            </a:extLst>
          </p:cNvPr>
          <p:cNvSpPr txBox="1"/>
          <p:nvPr/>
        </p:nvSpPr>
        <p:spPr>
          <a:xfrm>
            <a:off x="912812" y="1968708"/>
            <a:ext cx="2819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 proves that the suspect was making a physical effort (exercising) for the duration of 16:52-16:56 during the incident time which is 15:30-17:00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97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38355" y="411630"/>
            <a:ext cx="3352800" cy="45528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details 1: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69AB18D-ABDD-F0F3-393B-20CD15ED0A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"/>
          <a:stretch/>
        </p:blipFill>
        <p:spPr bwMode="auto">
          <a:xfrm>
            <a:off x="5561012" y="752116"/>
            <a:ext cx="6206985" cy="41724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217EA-2C31-30B8-9B54-40FE70E2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55" y="1070055"/>
            <a:ext cx="4152140" cy="2540122"/>
          </a:xfrm>
          <a:prstGeom prst="rect">
            <a:avLst/>
          </a:prstGeom>
        </p:spPr>
      </p:pic>
      <p:sp>
        <p:nvSpPr>
          <p:cNvPr id="17" name="Title 6">
            <a:extLst>
              <a:ext uri="{FF2B5EF4-FFF2-40B4-BE49-F238E27FC236}">
                <a16:creationId xmlns:a16="http://schemas.microsoft.com/office/drawing/2014/main" id="{46513090-72C5-C7BE-1A28-AB043ABA98DF}"/>
              </a:ext>
            </a:extLst>
          </p:cNvPr>
          <p:cNvSpPr txBox="1">
            <a:spLocks/>
          </p:cNvSpPr>
          <p:nvPr/>
        </p:nvSpPr>
        <p:spPr>
          <a:xfrm>
            <a:off x="2360612" y="4981337"/>
            <a:ext cx="9525000" cy="455281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Duration, Start and End time, weather info, time zone, temperature, energy burned, and heart rate.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FEF17-B7AA-D30A-224F-0F7E0545724B}"/>
              </a:ext>
            </a:extLst>
          </p:cNvPr>
          <p:cNvSpPr txBox="1"/>
          <p:nvPr/>
        </p:nvSpPr>
        <p:spPr>
          <a:xfrm>
            <a:off x="608012" y="3959290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suspect started his first exercise which was “Traditional strength training” according to the watch, it recorded details about his activity including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DFA55-5BE1-66CC-5026-BF87EBC76E5F}"/>
              </a:ext>
            </a:extLst>
          </p:cNvPr>
          <p:cNvSpPr txBox="1"/>
          <p:nvPr/>
        </p:nvSpPr>
        <p:spPr>
          <a:xfrm>
            <a:off x="608012" y="5552386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As we can see the duration of the first exercise,  energy burned, and heart rate indicate that he was exercising for 45 minutes without stopping from 15:46 until 16:37 in the duration of the incident.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D752D-E923-AF4B-F3A9-28C184595405}"/>
              </a:ext>
            </a:extLst>
          </p:cNvPr>
          <p:cNvSpPr/>
          <p:nvPr/>
        </p:nvSpPr>
        <p:spPr>
          <a:xfrm>
            <a:off x="1065212" y="3083210"/>
            <a:ext cx="626971" cy="26959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CCCD43-C55B-E8C9-AD3F-2053DC350624}"/>
              </a:ext>
            </a:extLst>
          </p:cNvPr>
          <p:cNvSpPr/>
          <p:nvPr/>
        </p:nvSpPr>
        <p:spPr>
          <a:xfrm>
            <a:off x="3486241" y="3083210"/>
            <a:ext cx="626971" cy="26959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8077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7612" y="660610"/>
            <a:ext cx="2514600" cy="47718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details 2:</a:t>
            </a:r>
          </a:p>
        </p:txBody>
      </p:sp>
      <p:pic>
        <p:nvPicPr>
          <p:cNvPr id="2" name="Content Placeholder 2">
            <a:extLst>
              <a:ext uri="{FF2B5EF4-FFF2-40B4-BE49-F238E27FC236}">
                <a16:creationId xmlns:a16="http://schemas.microsoft.com/office/drawing/2014/main" id="{15361C6F-A8FF-8067-CB49-0E86765629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5"/>
          <a:stretch/>
        </p:blipFill>
        <p:spPr bwMode="auto">
          <a:xfrm>
            <a:off x="5027612" y="2049211"/>
            <a:ext cx="5833557" cy="3496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C52F34C-0A01-6F6D-7C0F-45CA42C6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863274"/>
            <a:ext cx="3639805" cy="220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48621-3274-0C69-281F-4F510BE7E588}"/>
              </a:ext>
            </a:extLst>
          </p:cNvPr>
          <p:cNvSpPr txBox="1"/>
          <p:nvPr/>
        </p:nvSpPr>
        <p:spPr>
          <a:xfrm>
            <a:off x="5027612" y="899205"/>
            <a:ext cx="563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he started his second exercise “Elliptical” with a duration of 14 minutes based on the start time of 16:37 and end time of 16:52 according to the watch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4476D-A8C3-39FE-56FE-A4CE5905EE2C}"/>
              </a:ext>
            </a:extLst>
          </p:cNvPr>
          <p:cNvSpPr/>
          <p:nvPr/>
        </p:nvSpPr>
        <p:spPr>
          <a:xfrm>
            <a:off x="1217612" y="3621447"/>
            <a:ext cx="584057" cy="22134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1C9EB3-BB24-D7FC-9C0C-ED378EE01DFC}"/>
              </a:ext>
            </a:extLst>
          </p:cNvPr>
          <p:cNvSpPr/>
          <p:nvPr/>
        </p:nvSpPr>
        <p:spPr>
          <a:xfrm>
            <a:off x="3427412" y="3612116"/>
            <a:ext cx="584057" cy="22134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254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0A355FE-79F4-E6E9-DD4D-8F7D022C7F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r="3998"/>
          <a:stretch/>
        </p:blipFill>
        <p:spPr bwMode="auto">
          <a:xfrm>
            <a:off x="1035445" y="1752600"/>
            <a:ext cx="6096000" cy="42465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9297E6-AD30-2C2C-151F-9517EBE91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11" y="2514600"/>
            <a:ext cx="4141005" cy="2367227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15D3DF6B-40FC-50FD-24A2-750A8450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46" y="424960"/>
            <a:ext cx="2514600" cy="47718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details 3: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D1B0F0E-60ED-02DD-FC47-1C0833CA6E4C}"/>
              </a:ext>
            </a:extLst>
          </p:cNvPr>
          <p:cNvSpPr txBox="1">
            <a:spLocks/>
          </p:cNvSpPr>
          <p:nvPr/>
        </p:nvSpPr>
        <p:spPr>
          <a:xfrm>
            <a:off x="1094903" y="1089626"/>
            <a:ext cx="10287000" cy="455281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stopping for 25 seconds from the previous exercise he started his third exercise which was  “Functional Strength Training” according to the watch, for a duration of 17 minutes and he ended at 17:10 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1DB5DC-86FE-2591-9B59-116C336569A2}"/>
              </a:ext>
            </a:extLst>
          </p:cNvPr>
          <p:cNvSpPr/>
          <p:nvPr/>
        </p:nvSpPr>
        <p:spPr>
          <a:xfrm>
            <a:off x="10209212" y="4343400"/>
            <a:ext cx="584057" cy="22134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2910A-4A39-0124-3701-4E6D159C92FE}"/>
              </a:ext>
            </a:extLst>
          </p:cNvPr>
          <p:cNvSpPr/>
          <p:nvPr/>
        </p:nvSpPr>
        <p:spPr>
          <a:xfrm>
            <a:off x="7618412" y="4343400"/>
            <a:ext cx="584057" cy="221348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714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55812" y="304800"/>
            <a:ext cx="7924800" cy="965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Export App visualizing XML data collected from the health app 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ABC5AA-175F-7301-CDA8-2ADFC6A2217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451" y="1676400"/>
            <a:ext cx="299389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B73EEF-F32F-510A-23BB-798E4A0AC22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1" y="1676399"/>
            <a:ext cx="2993893" cy="378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F1CA18-CE75-F8B0-F914-67C48F80CB1F}"/>
              </a:ext>
            </a:extLst>
          </p:cNvPr>
          <p:cNvSpPr txBox="1"/>
          <p:nvPr/>
        </p:nvSpPr>
        <p:spPr>
          <a:xfrm>
            <a:off x="1923451" y="57150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heart rate on 5-2-2024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CAEA16-21FC-9E46-ADFC-DC2314444910}"/>
              </a:ext>
            </a:extLst>
          </p:cNvPr>
          <p:cNvSpPr txBox="1"/>
          <p:nvPr/>
        </p:nvSpPr>
        <p:spPr>
          <a:xfrm>
            <a:off x="6094412" y="5651565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energy burned on 5-2-2024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8E3F9-9377-0562-BB62-3CDABF99C4DB}"/>
              </a:ext>
            </a:extLst>
          </p:cNvPr>
          <p:cNvSpPr txBox="1"/>
          <p:nvPr/>
        </p:nvSpPr>
        <p:spPr>
          <a:xfrm>
            <a:off x="3697189" y="619396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three exercises</a:t>
            </a:r>
          </a:p>
        </p:txBody>
      </p:sp>
    </p:spTree>
    <p:extLst>
      <p:ext uri="{BB962C8B-B14F-4D97-AF65-F5344CB8AC3E}">
        <p14:creationId xmlns:p14="http://schemas.microsoft.com/office/powerpoint/2010/main" val="409655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415</TotalTime>
  <Words>736</Words>
  <Application>Microsoft Office PowerPoint</Application>
  <PresentationFormat>Custom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ElsevierGulliver</vt:lpstr>
      <vt:lpstr>Times New Roman</vt:lpstr>
      <vt:lpstr>Tech 16x9</vt:lpstr>
      <vt:lpstr>Department of Cyber Security and Forensic Computing College of Computer and Cyber Sciences</vt:lpstr>
      <vt:lpstr>Introduction</vt:lpstr>
      <vt:lpstr>Real Examples :</vt:lpstr>
      <vt:lpstr>The methodology used to collect and extract data:</vt:lpstr>
      <vt:lpstr>Physical Effort Amount and Duration:</vt:lpstr>
      <vt:lpstr>Activity details 1:</vt:lpstr>
      <vt:lpstr>Activity details 2:</vt:lpstr>
      <vt:lpstr>Activity details 3:</vt:lpstr>
      <vt:lpstr>Health Export App visualizing XML data collected from the health app : </vt:lpstr>
      <vt:lpstr>Fitness app view: from the app, we can see the accurate location of the suspect during each exercise:</vt:lpstr>
      <vt:lpstr>as we can see all locations prove that he was in the gym as he said:</vt:lpstr>
      <vt:lpstr>After examining the smartwatch, investigators discovered that   1- the suspect, who works in the stable, was present in the gym from 15:45 to 17:10 during the incident, as indicated by (GPS) data.  2- The distance between the gym and the stable is a trip that takes approximately two hours. So, he managed to reach the stable at 19:00 a few minutes before his owners, who discovered the crime only at 19:03,  and since we proved that he was exercising between 15:30 and 17:10 this proves he is innocent.</vt:lpstr>
      <vt:lpstr>Extra examples of data collected by the Apple watch:</vt:lpstr>
      <vt:lpstr>PowerPoint Presentation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Cyber Security and Forensic Computing College of Computer and Cyber Sciences</dc:title>
  <dc:creator>yosra osailan</dc:creator>
  <cp:lastModifiedBy>Alsharif,A. Bashayer</cp:lastModifiedBy>
  <cp:revision>2</cp:revision>
  <dcterms:created xsi:type="dcterms:W3CDTF">2024-05-10T21:56:09Z</dcterms:created>
  <dcterms:modified xsi:type="dcterms:W3CDTF">2024-05-12T12:25:02Z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